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310" r:id="rId4"/>
    <p:sldId id="358" r:id="rId5"/>
    <p:sldId id="348" r:id="rId6"/>
    <p:sldId id="359" r:id="rId7"/>
    <p:sldId id="361" r:id="rId8"/>
    <p:sldId id="455" r:id="rId9"/>
    <p:sldId id="457" r:id="rId10"/>
    <p:sldId id="460" r:id="rId11"/>
    <p:sldId id="461" r:id="rId12"/>
    <p:sldId id="462" r:id="rId13"/>
    <p:sldId id="463" r:id="rId14"/>
    <p:sldId id="464" r:id="rId15"/>
    <p:sldId id="363" r:id="rId16"/>
    <p:sldId id="350" r:id="rId17"/>
    <p:sldId id="351" r:id="rId18"/>
    <p:sldId id="354" r:id="rId19"/>
    <p:sldId id="352" r:id="rId20"/>
    <p:sldId id="353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5EF1-9F07-4325-A16E-929E37E308F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8D28-4D8D-44D0-B131-3F06AC69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46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97CB4-76B4-49A5-88EB-A38EEABD356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9948C-50D1-441D-A918-3FFE76372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6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73FE-C909-421C-B8D9-FFD3E0085471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2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4A51-2F0D-478D-A007-AFC3CD8DE1EF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0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290-95F1-4C6C-AA7D-4FBF389F8C7B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3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BB2D-D1E0-46A4-AB2A-666CBB2E0B91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4039-F576-4713-8194-CCAB5E4FC11E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1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FD12-A4CD-4356-BE9C-1E490921581A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CB34F-8121-4216-88DC-0A27EB62C62D}" type="datetime1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3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2673-5CEA-4573-89B4-95B3CB2E11F5}" type="datetime1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6A60-33AE-4DE8-AB15-D36171F704EF}" type="datetime1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Dr.Sikha, Amrita Vishwa VidhyaPeetham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C2C519-9A45-4996-9200-82E61F21CDB2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Dr.Sikha, Amrita Vishwa VidhyaPeetham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F57F-7FD2-45E6-AA3B-818AB88C58B9}" type="datetime1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D08446-9B23-42B2-B0F3-7F6E8C84FE87}" type="datetime1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Dr.Sikha, Amrita Vishwa VidhyaPeetham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0D8242-1D38-4A4F-BC9E-C9BD5EDCC0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0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erceptron-algorithm-in-python-f3ac89d2e537" TargetMode="External"/><Relationship Id="rId2" Type="http://schemas.openxmlformats.org/officeDocument/2006/relationships/hyperlink" Target="https://pythonmachinelearning.pro/perceptrons-the-first-neural-network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575" y="-833751"/>
            <a:ext cx="10732770" cy="356616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19CSE456- NEURAL NETWORKS &amp; DEEP LEARNING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1575" y="393242"/>
            <a:ext cx="1073277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F4DEAAA-50F8-445C-9800-04F12E68A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64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Perceptron Learning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E5235-3730-47CD-A5CD-6B8CF50E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1" y="2178760"/>
            <a:ext cx="10585174" cy="402336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charter"/>
              </a:rPr>
              <a:t>A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charter"/>
              </a:rPr>
              <a:t>ssume that you actually want to learn deep learning-Desired </a:t>
            </a:r>
            <a:r>
              <a:rPr lang="en-US" sz="2400" b="1" i="0" dirty="0" err="1">
                <a:solidFill>
                  <a:srgbClr val="FFC000"/>
                </a:solidFill>
                <a:effectLst/>
                <a:latin typeface="charter"/>
              </a:rPr>
              <a:t>Ouput</a:t>
            </a:r>
            <a:endParaRPr lang="en-US" sz="2400" b="0" i="0" dirty="0">
              <a:solidFill>
                <a:srgbClr val="FFC000"/>
              </a:solidFill>
              <a:effectLst/>
              <a:latin typeface="char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3A960-A985-4106-83CC-6280E816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96" y="33090"/>
            <a:ext cx="4141304" cy="18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1DEF8C-B3F3-47A1-A551-39888DB3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3" y="2839456"/>
            <a:ext cx="7248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5E1F22A-7FE3-4C30-9C95-DEB73083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3" y="3776156"/>
            <a:ext cx="7248526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Perceptron Learning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1DEF8C-B3F3-47A1-A551-39888DB3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3" y="2839456"/>
            <a:ext cx="7248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5E1F22A-7FE3-4C30-9C95-DEB73083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3" y="3776156"/>
            <a:ext cx="7248526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533C952-38AF-4190-B749-2FE24C63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8" y="376962"/>
            <a:ext cx="11390242" cy="57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C1DEE-F208-4618-913E-DD22A924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40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Perceptron Learning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E5235-3730-47CD-A5CD-6B8CF50E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1" y="2178760"/>
            <a:ext cx="10585174" cy="402336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charter"/>
              </a:rPr>
              <a:t>Adjust the weights</a:t>
            </a:r>
            <a:endParaRPr lang="en-US" sz="2400" b="0" i="0" dirty="0">
              <a:solidFill>
                <a:srgbClr val="FFC000"/>
              </a:solidFill>
              <a:effectLst/>
              <a:latin typeface="char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3A960-A985-4106-83CC-6280E816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96" y="33090"/>
            <a:ext cx="4141304" cy="18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1DEF8C-B3F3-47A1-A551-39888DB3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2013808"/>
            <a:ext cx="7248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11BF971-11C8-4543-BF76-D4A46627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08" y="2625801"/>
            <a:ext cx="8532329" cy="39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97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Perceptron Learning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E5235-3730-47CD-A5CD-6B8CF50E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1" y="2178760"/>
            <a:ext cx="10585174" cy="402336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harter"/>
              </a:rPr>
              <a:t>Adjusting  the weights:  </a:t>
            </a:r>
            <a:r>
              <a:rPr lang="en-US" sz="2400" b="1" dirty="0">
                <a:solidFill>
                  <a:srgbClr val="FFC000"/>
                </a:solidFill>
                <a:latin typeface="charter"/>
              </a:rPr>
              <a:t>key to the learning process</a:t>
            </a:r>
            <a:endParaRPr lang="en-US" sz="2400" b="0" i="0" dirty="0">
              <a:solidFill>
                <a:srgbClr val="FFC000"/>
              </a:solidFill>
              <a:effectLst/>
              <a:latin typeface="char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3A960-A985-4106-83CC-6280E816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96" y="33090"/>
            <a:ext cx="4141304" cy="18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A9FB65-5A99-48BB-A73F-D399B5ABA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6" y="3216136"/>
            <a:ext cx="100012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61B23A-2B2F-48F6-A153-E39F038BD394}"/>
              </a:ext>
            </a:extLst>
          </p:cNvPr>
          <p:cNvCxnSpPr/>
          <p:nvPr/>
        </p:nvCxnSpPr>
        <p:spPr>
          <a:xfrm flipV="1">
            <a:off x="8508989" y="3051313"/>
            <a:ext cx="883489" cy="6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A6F8D5-A64A-4C41-B8E0-3D30DD993E2F}"/>
              </a:ext>
            </a:extLst>
          </p:cNvPr>
          <p:cNvSpPr txBox="1"/>
          <p:nvPr/>
        </p:nvSpPr>
        <p:spPr>
          <a:xfrm>
            <a:off x="9660834" y="2534478"/>
            <a:ext cx="16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Function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1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Perceptron Limitations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E5235-3730-47CD-A5CD-6B8CF50E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1" y="2178760"/>
            <a:ext cx="1058517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bg1"/>
                </a:solidFill>
                <a:effectLst/>
                <a:latin typeface="charter"/>
              </a:rPr>
              <a:t>  Can be used for binary classification problems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harter"/>
              </a:rPr>
              <a:t>  Limited to solving problems that are linearly separable.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bg1"/>
                </a:solidFill>
                <a:effectLst/>
                <a:latin typeface="charter"/>
              </a:rPr>
              <a:t>  It couldn’t represent the XOR gate, exclusive OR, where the gate only returns 1 if the inputs are different.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i="0" dirty="0">
              <a:solidFill>
                <a:srgbClr val="FFC000"/>
              </a:solidFill>
              <a:effectLst/>
              <a:latin typeface="chart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08C9-06E4-4AB0-89E6-F63D231F64A3}"/>
              </a:ext>
            </a:extLst>
          </p:cNvPr>
          <p:cNvSpPr txBox="1"/>
          <p:nvPr/>
        </p:nvSpPr>
        <p:spPr>
          <a:xfrm>
            <a:off x="467139" y="4190440"/>
            <a:ext cx="11410122" cy="8309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charter"/>
              </a:rPr>
              <a:t>1969, Marvin Minsky and Seymour:  Single perceptron can not be used for non-linear data.</a:t>
            </a:r>
          </a:p>
          <a:p>
            <a:r>
              <a:rPr lang="en-IN" sz="2400" dirty="0">
                <a:solidFill>
                  <a:srgbClr val="FFC000"/>
                </a:solidFill>
              </a:rPr>
              <a:t>https://www.science.org/doi/10.1126/science.165.3895.780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FE73C-8727-45EC-B303-A9C8F5C26FCC}"/>
              </a:ext>
            </a:extLst>
          </p:cNvPr>
          <p:cNvSpPr txBox="1"/>
          <p:nvPr/>
        </p:nvSpPr>
        <p:spPr>
          <a:xfrm>
            <a:off x="802584" y="5463456"/>
            <a:ext cx="9444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hlinkClick r:id="rId2"/>
              </a:rPr>
              <a:t>https://pythonmachinelearning.pro/perceptrons-the-first-neural-networks/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  <a:hlinkClick r:id="rId3"/>
              </a:rPr>
              <a:t>https://towardsdatascience.com/perceptron-algorithm-in-python-f3ac89d2e537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959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Neural Network: Applications and Types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" y="6293300"/>
            <a:ext cx="8165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https://www.analyticsvidhya.com/blog/2021/05/a-comprehensive-tutorial-on-deep-learning-part-1/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CF3BE9B-A71B-4671-98E2-B73DDCD1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686547"/>
              </p:ext>
            </p:extLst>
          </p:nvPr>
        </p:nvGraphicFramePr>
        <p:xfrm>
          <a:off x="844330" y="2587061"/>
          <a:ext cx="8436303" cy="3626859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812101">
                  <a:extLst>
                    <a:ext uri="{9D8B030D-6E8A-4147-A177-3AD203B41FA5}">
                      <a16:colId xmlns:a16="http://schemas.microsoft.com/office/drawing/2014/main" val="2818996620"/>
                    </a:ext>
                  </a:extLst>
                </a:gridCol>
                <a:gridCol w="2812101">
                  <a:extLst>
                    <a:ext uri="{9D8B030D-6E8A-4147-A177-3AD203B41FA5}">
                      <a16:colId xmlns:a16="http://schemas.microsoft.com/office/drawing/2014/main" val="66235483"/>
                    </a:ext>
                  </a:extLst>
                </a:gridCol>
                <a:gridCol w="2812101">
                  <a:extLst>
                    <a:ext uri="{9D8B030D-6E8A-4147-A177-3AD203B41FA5}">
                      <a16:colId xmlns:a16="http://schemas.microsoft.com/office/drawing/2014/main" val="3399930205"/>
                    </a:ext>
                  </a:extLst>
                </a:gridCol>
              </a:tblGrid>
              <a:tr h="548247">
                <a:tc>
                  <a:txBody>
                    <a:bodyPr/>
                    <a:lstStyle/>
                    <a:p>
                      <a:r>
                        <a:rPr lang="en-US" sz="2400" dirty="0"/>
                        <a:t>Input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Output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Application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46127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House Features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Real Estate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982308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Ad, </a:t>
                      </a:r>
                      <a:r>
                        <a:rPr lang="en-US" sz="2000" dirty="0" err="1"/>
                        <a:t>Userinfo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Click on add?(0/1)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Online Advertising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48546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Image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Object(1,2,……10000)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Photo Tagging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36340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Audio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Text Transcript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Speech Recognition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569116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English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Malayalam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Machine Translation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780461"/>
                  </a:ext>
                </a:extLst>
              </a:tr>
              <a:tr h="513102">
                <a:tc>
                  <a:txBody>
                    <a:bodyPr/>
                    <a:lstStyle/>
                    <a:p>
                      <a:r>
                        <a:rPr lang="en-US" sz="2000" dirty="0"/>
                        <a:t>Video, Radar info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Position of the cars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Autonomous Car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65744"/>
                  </a:ext>
                </a:extLst>
              </a:tr>
            </a:tbl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C2480463-D56E-4B3A-8C90-CC48F0E99F10}"/>
              </a:ext>
            </a:extLst>
          </p:cNvPr>
          <p:cNvSpPr/>
          <p:nvPr/>
        </p:nvSpPr>
        <p:spPr>
          <a:xfrm>
            <a:off x="9354207" y="3370375"/>
            <a:ext cx="493986" cy="735724"/>
          </a:xfrm>
          <a:prstGeom prst="rightBrace">
            <a:avLst/>
          </a:prstGeom>
          <a:solidFill>
            <a:schemeClr val="tx1"/>
          </a:solidFill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9C3CB-BEF8-4FB8-B156-5CC30BBEC165}"/>
              </a:ext>
            </a:extLst>
          </p:cNvPr>
          <p:cNvSpPr txBox="1"/>
          <p:nvPr/>
        </p:nvSpPr>
        <p:spPr>
          <a:xfrm>
            <a:off x="10005847" y="3370375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Standard NN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7ACE6E-A74A-4F00-B82E-9EF92ADAE442}"/>
              </a:ext>
            </a:extLst>
          </p:cNvPr>
          <p:cNvCxnSpPr/>
          <p:nvPr/>
        </p:nvCxnSpPr>
        <p:spPr>
          <a:xfrm>
            <a:off x="9354207" y="4442430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852043-3E41-48CB-A64A-A9F32B4AE304}"/>
              </a:ext>
            </a:extLst>
          </p:cNvPr>
          <p:cNvSpPr txBox="1"/>
          <p:nvPr/>
        </p:nvSpPr>
        <p:spPr>
          <a:xfrm>
            <a:off x="10137226" y="4215824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CNN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907508F-7E77-429A-B010-AE685151AB19}"/>
              </a:ext>
            </a:extLst>
          </p:cNvPr>
          <p:cNvSpPr/>
          <p:nvPr/>
        </p:nvSpPr>
        <p:spPr>
          <a:xfrm>
            <a:off x="9354207" y="4759844"/>
            <a:ext cx="493986" cy="735724"/>
          </a:xfrm>
          <a:prstGeom prst="rightBrace">
            <a:avLst/>
          </a:prstGeom>
          <a:solidFill>
            <a:schemeClr val="tx1"/>
          </a:solidFill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08989B-DF15-41B6-B74E-736F94D56999}"/>
              </a:ext>
            </a:extLst>
          </p:cNvPr>
          <p:cNvSpPr txBox="1"/>
          <p:nvPr/>
        </p:nvSpPr>
        <p:spPr>
          <a:xfrm>
            <a:off x="10137226" y="4876607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RNN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530F78-C775-4670-B3F8-8078DEB43515}"/>
              </a:ext>
            </a:extLst>
          </p:cNvPr>
          <p:cNvSpPr txBox="1"/>
          <p:nvPr/>
        </p:nvSpPr>
        <p:spPr>
          <a:xfrm>
            <a:off x="10005847" y="5771016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Custom CNN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A3DB17-AFC0-4048-B9B6-EC12C7C01B06}"/>
              </a:ext>
            </a:extLst>
          </p:cNvPr>
          <p:cNvCxnSpPr/>
          <p:nvPr/>
        </p:nvCxnSpPr>
        <p:spPr>
          <a:xfrm>
            <a:off x="9280633" y="6029254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BE0C12-5853-44D6-A2C8-1E8E9CDCEB09}"/>
              </a:ext>
            </a:extLst>
          </p:cNvPr>
          <p:cNvSpPr txBox="1"/>
          <p:nvPr/>
        </p:nvSpPr>
        <p:spPr>
          <a:xfrm>
            <a:off x="1097280" y="1870841"/>
            <a:ext cx="386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Supervised Learning</a:t>
            </a:r>
            <a:endParaRPr lang="en-IN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39" grpId="0"/>
      <p:bldP spid="40" grpId="0" animBg="1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Neural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901514"/>
            <a:ext cx="9021889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Feed Forward Neural Networks</a:t>
            </a:r>
          </a:p>
          <a:p>
            <a:pPr marL="858838" indent="-342900">
              <a:buFont typeface="Arial" panose="020B0604020202020204" pitchFamily="34" charset="0"/>
              <a:buChar char="•"/>
              <a:tabLst>
                <a:tab pos="1033463" algn="l"/>
              </a:tabLst>
            </a:pPr>
            <a:r>
              <a:rPr lang="en-US" dirty="0">
                <a:solidFill>
                  <a:schemeClr val="bg1"/>
                </a:solidFill>
              </a:rPr>
              <a:t>The simplest form of neural networks.</a:t>
            </a:r>
          </a:p>
          <a:p>
            <a:pPr marL="858838" indent="-342900">
              <a:buFont typeface="Arial" panose="020B0604020202020204" pitchFamily="34" charset="0"/>
              <a:buChar char="•"/>
              <a:tabLst>
                <a:tab pos="1033463" algn="l"/>
              </a:tabLst>
            </a:pPr>
            <a:r>
              <a:rPr lang="en-US" dirty="0">
                <a:solidFill>
                  <a:schemeClr val="bg1"/>
                </a:solidFill>
              </a:rPr>
              <a:t>Inputs are  connected to Outputs</a:t>
            </a:r>
          </a:p>
          <a:p>
            <a:pPr marL="858838" indent="-342900">
              <a:buFont typeface="Arial" panose="020B0604020202020204" pitchFamily="34" charset="0"/>
              <a:buChar char="•"/>
              <a:tabLst>
                <a:tab pos="1033463" algn="l"/>
              </a:tabLst>
            </a:pPr>
            <a:r>
              <a:rPr lang="en-US" dirty="0">
                <a:solidFill>
                  <a:schemeClr val="bg1"/>
                </a:solidFill>
              </a:rPr>
              <a:t> Input data travels in one direction </a:t>
            </a:r>
          </a:p>
          <a:p>
            <a:pPr marL="858838" indent="-342900">
              <a:buFont typeface="Arial" panose="020B0604020202020204" pitchFamily="34" charset="0"/>
              <a:buChar char="•"/>
              <a:tabLst>
                <a:tab pos="1033463" algn="l"/>
              </a:tabLst>
            </a:pPr>
            <a:r>
              <a:rPr lang="en-US" dirty="0">
                <a:solidFill>
                  <a:schemeClr val="bg1"/>
                </a:solidFill>
              </a:rPr>
              <a:t>Weights are static here (</a:t>
            </a:r>
            <a:r>
              <a:rPr lang="en-US" dirty="0" err="1">
                <a:solidFill>
                  <a:schemeClr val="bg1"/>
                </a:solidFill>
              </a:rPr>
              <a:t>Uni</a:t>
            </a:r>
            <a:r>
              <a:rPr lang="en-US" dirty="0">
                <a:solidFill>
                  <a:schemeClr val="bg1"/>
                </a:solidFill>
              </a:rPr>
              <a:t>-directional)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1026" name="Picture 2" descr="architecture of Feed forward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15" y="1760544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15369" y="4462564"/>
            <a:ext cx="458724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Disadvantages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be used for deep learning [due to absence of dense layers and back propagation]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6344" y="4462564"/>
            <a:ext cx="458724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Less complex, easy to design &amp; maintain</a:t>
            </a: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 and speedy [One-way propagation]</a:t>
            </a: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Highly responsive to noisy data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776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Neural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901514"/>
            <a:ext cx="7471916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Multilayer Perceptron</a:t>
            </a:r>
          </a:p>
          <a:p>
            <a:pPr marL="8048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simplest form of neural networks.</a:t>
            </a:r>
          </a:p>
          <a:p>
            <a:pPr marL="8048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 single node is connected to all neurons in the next layer</a:t>
            </a:r>
          </a:p>
          <a:p>
            <a:pPr marL="8048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Input and output layers are present having multiple hidden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2050" name="Picture 2" descr="types of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65" y="760419"/>
            <a:ext cx="4171443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7587" y="4381326"/>
            <a:ext cx="458724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Disadvantages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Comparatively complex to design and maintain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9512" y="4391836"/>
            <a:ext cx="458724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for deep learning [due to the presence of dense fully connected layers and back propagation] 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07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Neural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901514"/>
            <a:ext cx="7471916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Multilayer Perceptron: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2050" name="Picture 2" descr="types of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84" y="0"/>
            <a:ext cx="3861816" cy="29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684144"/>
            <a:ext cx="3926155" cy="214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440" y="2684144"/>
            <a:ext cx="2995232" cy="21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3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Neural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4677" y="1901513"/>
            <a:ext cx="6760962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Recurrent Neural Networks</a:t>
            </a:r>
          </a:p>
          <a:p>
            <a:pPr marL="9699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Designed to save the output of a layer.</a:t>
            </a:r>
          </a:p>
          <a:p>
            <a:pPr marL="9699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Recurrent Neural Network is fed back to the input to help in predicting the outcome of the layer. </a:t>
            </a:r>
          </a:p>
          <a:p>
            <a:pPr marL="173038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3074" name="Picture 2" descr="architecture of Recurrent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9" y="1737360"/>
            <a:ext cx="4572000" cy="304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9" y="3707014"/>
            <a:ext cx="3176016" cy="2382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98" y="3707014"/>
            <a:ext cx="3718941" cy="23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Topics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50509"/>
            <a:ext cx="10058400" cy="4023360"/>
          </a:xfrm>
        </p:spPr>
        <p:txBody>
          <a:bodyPr>
            <a:normAutofit/>
          </a:bodyPr>
          <a:lstStyle/>
          <a:p>
            <a:pPr marL="400050" indent="-400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Perceptron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3912" y="111081"/>
            <a:ext cx="706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C000"/>
                </a:solidFill>
              </a:rPr>
              <a:t>“Getting the right question is the key to getting the right answer.”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00" y="2081974"/>
            <a:ext cx="3086672" cy="30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Types of Neural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1" y="1901514"/>
            <a:ext cx="6638544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Convolutional Neural Network</a:t>
            </a:r>
          </a:p>
          <a:p>
            <a:pPr marL="858838" indent="-28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Convolution neural network contains a three-dimensional arrangement of neurons.</a:t>
            </a:r>
          </a:p>
          <a:p>
            <a:pPr marL="858838" indent="-28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Designed to solve Computer vision related problems.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4098" name="Picture 2" descr="types of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047" y="2448821"/>
            <a:ext cx="4949953" cy="18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7587" y="4381326"/>
            <a:ext cx="458724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Disadvantages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Comparatively complex to design and maintain</a:t>
            </a: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Comparatively slow [depends on the number of hidden layers]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9512" y="4391836"/>
            <a:ext cx="458724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Advantages</a:t>
            </a:r>
            <a:endParaRPr lang="en-US" dirty="0">
              <a:solidFill>
                <a:srgbClr val="00B0F0"/>
              </a:solidFill>
            </a:endParaRP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for deep learning with few parameters</a:t>
            </a:r>
          </a:p>
          <a:p>
            <a:pPr marL="401638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Less parameters to learn as compared to fully connected layer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23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</p:spTree>
    <p:extLst>
      <p:ext uri="{BB962C8B-B14F-4D97-AF65-F5344CB8AC3E}">
        <p14:creationId xmlns:p14="http://schemas.microsoft.com/office/powerpoint/2010/main" val="42187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Neural Network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" y="6293300"/>
            <a:ext cx="8165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https://www.analyticsvidhya.com/blog/2021/05/a-comprehensive-tutorial-on-deep-learning-part-1/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2686D4B-BB1E-494B-91C7-39D99243D7D0}"/>
              </a:ext>
            </a:extLst>
          </p:cNvPr>
          <p:cNvCxnSpPr>
            <a:cxnSpLocks/>
          </p:cNvCxnSpPr>
          <p:nvPr/>
        </p:nvCxnSpPr>
        <p:spPr>
          <a:xfrm>
            <a:off x="699715" y="2388705"/>
            <a:ext cx="3931920" cy="2405269"/>
          </a:xfrm>
          <a:prstGeom prst="bentConnector3">
            <a:avLst>
              <a:gd name="adj1" fmla="val 20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BA23E50-81F8-4025-A05B-EDE3B003DA72}"/>
              </a:ext>
            </a:extLst>
          </p:cNvPr>
          <p:cNvSpPr/>
          <p:nvPr/>
        </p:nvSpPr>
        <p:spPr>
          <a:xfrm>
            <a:off x="1798983" y="3852575"/>
            <a:ext cx="149087" cy="1590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49A24650-E69E-48F8-BEE3-078DC54A3503}"/>
              </a:ext>
            </a:extLst>
          </p:cNvPr>
          <p:cNvSpPr/>
          <p:nvPr/>
        </p:nvSpPr>
        <p:spPr>
          <a:xfrm>
            <a:off x="2244586" y="4009540"/>
            <a:ext cx="149087" cy="1590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43679CB-E0CC-41F0-9BDD-B671F89191A4}"/>
              </a:ext>
            </a:extLst>
          </p:cNvPr>
          <p:cNvSpPr/>
          <p:nvPr/>
        </p:nvSpPr>
        <p:spPr>
          <a:xfrm>
            <a:off x="3500659" y="3177517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8DAE7F2-EB31-4A85-BCE0-6882B493896A}"/>
              </a:ext>
            </a:extLst>
          </p:cNvPr>
          <p:cNvSpPr/>
          <p:nvPr/>
        </p:nvSpPr>
        <p:spPr>
          <a:xfrm>
            <a:off x="2272749" y="3632830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A18546AF-D89F-4483-80C9-6C19D89DB9D1}"/>
              </a:ext>
            </a:extLst>
          </p:cNvPr>
          <p:cNvSpPr/>
          <p:nvPr/>
        </p:nvSpPr>
        <p:spPr>
          <a:xfrm>
            <a:off x="2948609" y="3067877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C0ED84B3-7A54-4F94-B13E-AE94A780A7E4}"/>
              </a:ext>
            </a:extLst>
          </p:cNvPr>
          <p:cNvSpPr/>
          <p:nvPr/>
        </p:nvSpPr>
        <p:spPr>
          <a:xfrm>
            <a:off x="2739888" y="3432155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4736EA91-6D27-4B17-B5AD-C0FB7FA016FD}"/>
              </a:ext>
            </a:extLst>
          </p:cNvPr>
          <p:cNvSpPr/>
          <p:nvPr/>
        </p:nvSpPr>
        <p:spPr>
          <a:xfrm>
            <a:off x="3593422" y="2783111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C9321CAD-9672-474B-9227-A1675A9509D8}"/>
              </a:ext>
            </a:extLst>
          </p:cNvPr>
          <p:cNvSpPr/>
          <p:nvPr/>
        </p:nvSpPr>
        <p:spPr>
          <a:xfrm>
            <a:off x="3144079" y="3762116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79ACF2F1-E77E-4896-8AA4-C51BB7C77184}"/>
              </a:ext>
            </a:extLst>
          </p:cNvPr>
          <p:cNvSpPr/>
          <p:nvPr/>
        </p:nvSpPr>
        <p:spPr>
          <a:xfrm>
            <a:off x="1613453" y="4293197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0839E-D936-48A1-AC74-50F72A392BF6}"/>
              </a:ext>
            </a:extLst>
          </p:cNvPr>
          <p:cNvSpPr txBox="1"/>
          <p:nvPr/>
        </p:nvSpPr>
        <p:spPr>
          <a:xfrm>
            <a:off x="1921564" y="4967161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Area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F7E86B-998A-424E-8928-D821D428C27C}"/>
              </a:ext>
            </a:extLst>
          </p:cNvPr>
          <p:cNvSpPr txBox="1"/>
          <p:nvPr/>
        </p:nvSpPr>
        <p:spPr>
          <a:xfrm rot="16200000">
            <a:off x="-1003958" y="2598444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House Price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25DE365-B049-4E65-B557-2B6FB7511F86}"/>
              </a:ext>
            </a:extLst>
          </p:cNvPr>
          <p:cNvCxnSpPr>
            <a:cxnSpLocks/>
          </p:cNvCxnSpPr>
          <p:nvPr/>
        </p:nvCxnSpPr>
        <p:spPr>
          <a:xfrm>
            <a:off x="5155756" y="2411898"/>
            <a:ext cx="3931920" cy="2405269"/>
          </a:xfrm>
          <a:prstGeom prst="bentConnector3">
            <a:avLst>
              <a:gd name="adj1" fmla="val 20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8AF40940-D7B1-411A-A9B4-1D69088D2548}"/>
              </a:ext>
            </a:extLst>
          </p:cNvPr>
          <p:cNvSpPr/>
          <p:nvPr/>
        </p:nvSpPr>
        <p:spPr>
          <a:xfrm>
            <a:off x="6264958" y="3875768"/>
            <a:ext cx="149087" cy="1590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0109FD23-820B-4C3E-A110-AF76A7215BFE}"/>
              </a:ext>
            </a:extLst>
          </p:cNvPr>
          <p:cNvSpPr/>
          <p:nvPr/>
        </p:nvSpPr>
        <p:spPr>
          <a:xfrm>
            <a:off x="6710561" y="4032733"/>
            <a:ext cx="149087" cy="1590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41A58669-098F-42DA-8004-39FED926E700}"/>
              </a:ext>
            </a:extLst>
          </p:cNvPr>
          <p:cNvSpPr/>
          <p:nvPr/>
        </p:nvSpPr>
        <p:spPr>
          <a:xfrm>
            <a:off x="7966634" y="3200710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8FF8A1EF-D582-4962-8A3D-D096FCA4F1A1}"/>
              </a:ext>
            </a:extLst>
          </p:cNvPr>
          <p:cNvSpPr/>
          <p:nvPr/>
        </p:nvSpPr>
        <p:spPr>
          <a:xfrm>
            <a:off x="6738724" y="3656023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C48308F6-1138-459A-9232-FC25FA9CFE4F}"/>
              </a:ext>
            </a:extLst>
          </p:cNvPr>
          <p:cNvSpPr/>
          <p:nvPr/>
        </p:nvSpPr>
        <p:spPr>
          <a:xfrm>
            <a:off x="7414584" y="3091070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F647D629-5A73-4D0B-9CEF-4947C0490DF4}"/>
              </a:ext>
            </a:extLst>
          </p:cNvPr>
          <p:cNvSpPr/>
          <p:nvPr/>
        </p:nvSpPr>
        <p:spPr>
          <a:xfrm>
            <a:off x="7205863" y="3455348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57B0B2D7-44B3-4E0C-93B4-664615D14A7E}"/>
              </a:ext>
            </a:extLst>
          </p:cNvPr>
          <p:cNvSpPr/>
          <p:nvPr/>
        </p:nvSpPr>
        <p:spPr>
          <a:xfrm>
            <a:off x="8059397" y="2806304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7713E607-9BB5-433A-84EC-0DBB7F7B03FE}"/>
              </a:ext>
            </a:extLst>
          </p:cNvPr>
          <p:cNvSpPr/>
          <p:nvPr/>
        </p:nvSpPr>
        <p:spPr>
          <a:xfrm>
            <a:off x="7610054" y="3785309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282900E7-B90E-4234-86DE-0A8D2B26F275}"/>
              </a:ext>
            </a:extLst>
          </p:cNvPr>
          <p:cNvSpPr/>
          <p:nvPr/>
        </p:nvSpPr>
        <p:spPr>
          <a:xfrm>
            <a:off x="6079428" y="4316390"/>
            <a:ext cx="92763" cy="168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5EAB8E-9BD9-454E-8B46-175AE6F41558}"/>
              </a:ext>
            </a:extLst>
          </p:cNvPr>
          <p:cNvSpPr txBox="1"/>
          <p:nvPr/>
        </p:nvSpPr>
        <p:spPr>
          <a:xfrm>
            <a:off x="6377605" y="4990354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Area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B638E6-F338-4684-AE90-03C4CFF45B54}"/>
              </a:ext>
            </a:extLst>
          </p:cNvPr>
          <p:cNvSpPr txBox="1"/>
          <p:nvPr/>
        </p:nvSpPr>
        <p:spPr>
          <a:xfrm rot="16200000">
            <a:off x="3629181" y="2963227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House Price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932C650-CCF6-4FC3-92B8-2D22CE5EB629}"/>
              </a:ext>
            </a:extLst>
          </p:cNvPr>
          <p:cNvCxnSpPr/>
          <p:nvPr/>
        </p:nvCxnSpPr>
        <p:spPr>
          <a:xfrm flipV="1">
            <a:off x="5606101" y="3001619"/>
            <a:ext cx="2714476" cy="18016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BE830E-5FB1-4698-8235-1FF457826F86}"/>
              </a:ext>
            </a:extLst>
          </p:cNvPr>
          <p:cNvCxnSpPr>
            <a:cxnSpLocks/>
          </p:cNvCxnSpPr>
          <p:nvPr/>
        </p:nvCxnSpPr>
        <p:spPr>
          <a:xfrm>
            <a:off x="5155756" y="4797580"/>
            <a:ext cx="45034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47F9A0-6EF2-4B8A-8009-56DD66DD58AD}"/>
              </a:ext>
            </a:extLst>
          </p:cNvPr>
          <p:cNvSpPr/>
          <p:nvPr/>
        </p:nvSpPr>
        <p:spPr>
          <a:xfrm>
            <a:off x="9891734" y="2551122"/>
            <a:ext cx="807720" cy="8479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53C1EF-87A6-4221-B0B4-8C0283768C52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9084014" y="2975113"/>
            <a:ext cx="8077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6DB46CA-C188-48E5-900D-3FFD97FA52C7}"/>
              </a:ext>
            </a:extLst>
          </p:cNvPr>
          <p:cNvSpPr txBox="1"/>
          <p:nvPr/>
        </p:nvSpPr>
        <p:spPr>
          <a:xfrm>
            <a:off x="10639468" y="2413778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House Price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E7909A-B69B-41FE-A1C4-CA943014D776}"/>
              </a:ext>
            </a:extLst>
          </p:cNvPr>
          <p:cNvCxnSpPr>
            <a:cxnSpLocks/>
          </p:cNvCxnSpPr>
          <p:nvPr/>
        </p:nvCxnSpPr>
        <p:spPr>
          <a:xfrm>
            <a:off x="10699454" y="2951920"/>
            <a:ext cx="8077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C8C324-79D8-4CD7-8B16-326E1F38DC76}"/>
              </a:ext>
            </a:extLst>
          </p:cNvPr>
          <p:cNvSpPr txBox="1"/>
          <p:nvPr/>
        </p:nvSpPr>
        <p:spPr>
          <a:xfrm>
            <a:off x="9028355" y="2990766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Area</a:t>
            </a:r>
            <a:endParaRPr lang="en-IN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4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6" grpId="0" animBg="1"/>
      <p:bldP spid="62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Neural Network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" y="6293300"/>
            <a:ext cx="8165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https://www.analyticsvidhya.com/blog/2021/05/a-comprehensive-tutorial-on-deep-learning-part-1/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08214BF-0C0A-46BA-95C0-1993E5CDBB53}"/>
              </a:ext>
            </a:extLst>
          </p:cNvPr>
          <p:cNvSpPr/>
          <p:nvPr/>
        </p:nvSpPr>
        <p:spPr>
          <a:xfrm>
            <a:off x="3453268" y="2512781"/>
            <a:ext cx="807720" cy="8479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7E923-27C2-423A-990A-9EFE0F6631E2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1808921" y="2385105"/>
            <a:ext cx="1644347" cy="5516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4EF6F1-478D-41CD-871E-06D6ECAE931F}"/>
              </a:ext>
            </a:extLst>
          </p:cNvPr>
          <p:cNvSpPr txBox="1"/>
          <p:nvPr/>
        </p:nvSpPr>
        <p:spPr>
          <a:xfrm>
            <a:off x="4642879" y="2513910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House Price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CA9FA77-8F29-48D9-9821-09BCF7009446}"/>
              </a:ext>
            </a:extLst>
          </p:cNvPr>
          <p:cNvCxnSpPr>
            <a:cxnSpLocks/>
          </p:cNvCxnSpPr>
          <p:nvPr/>
        </p:nvCxnSpPr>
        <p:spPr>
          <a:xfrm>
            <a:off x="4322177" y="2966484"/>
            <a:ext cx="8077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3E9E47-BCE7-43BF-BC16-137BA1BACB20}"/>
              </a:ext>
            </a:extLst>
          </p:cNvPr>
          <p:cNvSpPr txBox="1"/>
          <p:nvPr/>
        </p:nvSpPr>
        <p:spPr>
          <a:xfrm>
            <a:off x="1198088" y="2143449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Area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7AD194-0EAB-4B93-A8D9-0669AF876F50}"/>
              </a:ext>
            </a:extLst>
          </p:cNvPr>
          <p:cNvCxnSpPr>
            <a:cxnSpLocks/>
          </p:cNvCxnSpPr>
          <p:nvPr/>
        </p:nvCxnSpPr>
        <p:spPr>
          <a:xfrm flipV="1">
            <a:off x="1708730" y="3045095"/>
            <a:ext cx="1683349" cy="9332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D6A252-1963-49EE-89EF-92350A648C9B}"/>
              </a:ext>
            </a:extLst>
          </p:cNvPr>
          <p:cNvSpPr txBox="1"/>
          <p:nvPr/>
        </p:nvSpPr>
        <p:spPr>
          <a:xfrm>
            <a:off x="464682" y="2714431"/>
            <a:ext cx="248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Number of </a:t>
            </a:r>
          </a:p>
          <a:p>
            <a:r>
              <a:rPr lang="en-US" b="1" dirty="0">
                <a:solidFill>
                  <a:srgbClr val="FFC000"/>
                </a:solidFill>
              </a:rPr>
              <a:t>Bedrooms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D9F0B9-6E9E-4F2A-9829-A2B10AEB6819}"/>
              </a:ext>
            </a:extLst>
          </p:cNvPr>
          <p:cNvCxnSpPr>
            <a:cxnSpLocks/>
          </p:cNvCxnSpPr>
          <p:nvPr/>
        </p:nvCxnSpPr>
        <p:spPr>
          <a:xfrm flipV="1">
            <a:off x="1808921" y="3088590"/>
            <a:ext cx="1652753" cy="8326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B1CBA4-0FF8-4116-9B56-1119541E585F}"/>
              </a:ext>
            </a:extLst>
          </p:cNvPr>
          <p:cNvSpPr txBox="1"/>
          <p:nvPr/>
        </p:nvSpPr>
        <p:spPr>
          <a:xfrm>
            <a:off x="564872" y="3679203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Place of the property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19D5D0-7378-4221-87FA-C2083E0013F5}"/>
              </a:ext>
            </a:extLst>
          </p:cNvPr>
          <p:cNvSpPr/>
          <p:nvPr/>
        </p:nvSpPr>
        <p:spPr>
          <a:xfrm>
            <a:off x="7107130" y="4469493"/>
            <a:ext cx="595695" cy="6452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7E04714-5501-424D-BDEC-F0099102D812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5462784" y="4210548"/>
            <a:ext cx="1644346" cy="5815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1B3A47B-6EDA-4B27-90D6-A79832777537}"/>
              </a:ext>
            </a:extLst>
          </p:cNvPr>
          <p:cNvSpPr txBox="1"/>
          <p:nvPr/>
        </p:nvSpPr>
        <p:spPr>
          <a:xfrm>
            <a:off x="10462803" y="4151831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House Price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6B02E5-C88F-4257-86B8-2D16EC979338}"/>
              </a:ext>
            </a:extLst>
          </p:cNvPr>
          <p:cNvCxnSpPr>
            <a:cxnSpLocks/>
          </p:cNvCxnSpPr>
          <p:nvPr/>
        </p:nvCxnSpPr>
        <p:spPr>
          <a:xfrm>
            <a:off x="10508970" y="4674405"/>
            <a:ext cx="8077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8B94A56-8565-46C4-9EB6-901F1B884504}"/>
              </a:ext>
            </a:extLst>
          </p:cNvPr>
          <p:cNvSpPr txBox="1"/>
          <p:nvPr/>
        </p:nvSpPr>
        <p:spPr>
          <a:xfrm>
            <a:off x="4851951" y="3940799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Area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C52AD9C-02A0-4376-BBE4-C61526598CE2}"/>
              </a:ext>
            </a:extLst>
          </p:cNvPr>
          <p:cNvCxnSpPr>
            <a:cxnSpLocks/>
          </p:cNvCxnSpPr>
          <p:nvPr/>
        </p:nvCxnSpPr>
        <p:spPr>
          <a:xfrm flipV="1">
            <a:off x="5362593" y="4842445"/>
            <a:ext cx="1683349" cy="9332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0B1C3F5-E2CF-443D-830D-A092644F4898}"/>
              </a:ext>
            </a:extLst>
          </p:cNvPr>
          <p:cNvSpPr txBox="1"/>
          <p:nvPr/>
        </p:nvSpPr>
        <p:spPr>
          <a:xfrm>
            <a:off x="4118545" y="4511781"/>
            <a:ext cx="248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Number of </a:t>
            </a:r>
          </a:p>
          <a:p>
            <a:r>
              <a:rPr lang="en-US" b="1" dirty="0">
                <a:solidFill>
                  <a:srgbClr val="FFC000"/>
                </a:solidFill>
              </a:rPr>
              <a:t>Bedrooms</a:t>
            </a:r>
            <a:endParaRPr lang="en-IN" b="1" dirty="0">
              <a:solidFill>
                <a:srgbClr val="FFC00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9FC4854-935E-482F-BB12-B6BA3B037794}"/>
              </a:ext>
            </a:extLst>
          </p:cNvPr>
          <p:cNvCxnSpPr>
            <a:cxnSpLocks/>
          </p:cNvCxnSpPr>
          <p:nvPr/>
        </p:nvCxnSpPr>
        <p:spPr>
          <a:xfrm flipV="1">
            <a:off x="5462784" y="4885940"/>
            <a:ext cx="1652753" cy="8326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89EC07-D0D7-43B8-9DBE-0C34660A6072}"/>
              </a:ext>
            </a:extLst>
          </p:cNvPr>
          <p:cNvSpPr txBox="1"/>
          <p:nvPr/>
        </p:nvSpPr>
        <p:spPr>
          <a:xfrm>
            <a:off x="4218735" y="5476553"/>
            <a:ext cx="2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Place of the property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A8AD4E2-AE30-4891-B9D9-2AEB08772575}"/>
              </a:ext>
            </a:extLst>
          </p:cNvPr>
          <p:cNvSpPr/>
          <p:nvPr/>
        </p:nvSpPr>
        <p:spPr>
          <a:xfrm>
            <a:off x="8174736" y="3549302"/>
            <a:ext cx="595695" cy="6452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978928-D456-4138-BC11-CD8457CFF7B0}"/>
              </a:ext>
            </a:extLst>
          </p:cNvPr>
          <p:cNvSpPr/>
          <p:nvPr/>
        </p:nvSpPr>
        <p:spPr>
          <a:xfrm>
            <a:off x="8131139" y="4444894"/>
            <a:ext cx="595695" cy="6452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6A5D77-0D91-4851-A8CF-D030D44C08BE}"/>
              </a:ext>
            </a:extLst>
          </p:cNvPr>
          <p:cNvSpPr/>
          <p:nvPr/>
        </p:nvSpPr>
        <p:spPr>
          <a:xfrm>
            <a:off x="8087630" y="5313883"/>
            <a:ext cx="595695" cy="6452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B606B8F-1D3C-4F6F-9EDE-21D0F3A16654}"/>
              </a:ext>
            </a:extLst>
          </p:cNvPr>
          <p:cNvSpPr/>
          <p:nvPr/>
        </p:nvSpPr>
        <p:spPr>
          <a:xfrm>
            <a:off x="9940794" y="4332038"/>
            <a:ext cx="595695" cy="64528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6076F6-7616-47C0-BC6B-39AF297F567E}"/>
              </a:ext>
            </a:extLst>
          </p:cNvPr>
          <p:cNvCxnSpPr>
            <a:cxnSpLocks/>
            <a:stCxn id="66" idx="7"/>
            <a:endCxn id="75" idx="3"/>
          </p:cNvCxnSpPr>
          <p:nvPr/>
        </p:nvCxnSpPr>
        <p:spPr>
          <a:xfrm flipV="1">
            <a:off x="7615587" y="4100084"/>
            <a:ext cx="646387" cy="4639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F389D57-62CC-42C7-A6C2-9A7FFD887F4C}"/>
              </a:ext>
            </a:extLst>
          </p:cNvPr>
          <p:cNvCxnSpPr>
            <a:cxnSpLocks/>
          </p:cNvCxnSpPr>
          <p:nvPr/>
        </p:nvCxnSpPr>
        <p:spPr>
          <a:xfrm flipV="1">
            <a:off x="7725821" y="4767535"/>
            <a:ext cx="385440" cy="193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9BFEB8-92AD-4682-B2C0-B534F3D917B0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680643" y="4932274"/>
            <a:ext cx="494225" cy="4761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DE68698-3100-4E0B-8031-EE7F4F227A91}"/>
              </a:ext>
            </a:extLst>
          </p:cNvPr>
          <p:cNvCxnSpPr>
            <a:cxnSpLocks/>
          </p:cNvCxnSpPr>
          <p:nvPr/>
        </p:nvCxnSpPr>
        <p:spPr>
          <a:xfrm>
            <a:off x="8770431" y="4714211"/>
            <a:ext cx="117036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656B97-C983-4AB9-B227-29AC6C16D053}"/>
              </a:ext>
            </a:extLst>
          </p:cNvPr>
          <p:cNvCxnSpPr>
            <a:cxnSpLocks/>
          </p:cNvCxnSpPr>
          <p:nvPr/>
        </p:nvCxnSpPr>
        <p:spPr>
          <a:xfrm>
            <a:off x="8759746" y="4048535"/>
            <a:ext cx="1228530" cy="378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95596AD-39B6-44E3-BBE9-BCCE3015125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8683325" y="4977319"/>
            <a:ext cx="1555317" cy="6113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3" grpId="0"/>
      <p:bldP spid="57" grpId="0"/>
      <p:bldP spid="60" grpId="0"/>
      <p:bldP spid="66" grpId="0" animBg="1"/>
      <p:bldP spid="68" grpId="0"/>
      <p:bldP spid="70" grpId="0"/>
      <p:bldP spid="72" grpId="0"/>
      <p:bldP spid="74" grpId="0"/>
      <p:bldP spid="75" grpId="0" animBg="1"/>
      <p:bldP spid="76" grpId="0" animBg="1"/>
      <p:bldP spid="77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Perceptron: The Building Block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0528" y="1901514"/>
            <a:ext cx="5440680" cy="4023360"/>
          </a:xfrm>
        </p:spPr>
        <p:txBody>
          <a:bodyPr>
            <a:norm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Inputs</a:t>
            </a:r>
            <a:r>
              <a:rPr lang="en-US" dirty="0">
                <a:solidFill>
                  <a:schemeClr val="bg1"/>
                </a:solidFill>
              </a:rPr>
              <a:t> are fed into the perceptron</a:t>
            </a:r>
          </a:p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Weights</a:t>
            </a:r>
            <a:r>
              <a:rPr lang="en-US" dirty="0">
                <a:solidFill>
                  <a:schemeClr val="bg1"/>
                </a:solidFill>
              </a:rPr>
              <a:t> are multiplied to each input</a:t>
            </a:r>
          </a:p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Summation and then add bias</a:t>
            </a:r>
          </a:p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Activation function </a:t>
            </a:r>
            <a:r>
              <a:rPr lang="en-US" dirty="0">
                <a:solidFill>
                  <a:schemeClr val="bg1"/>
                </a:solidFill>
              </a:rPr>
              <a:t>is applied. Note that here we use a step function, but there are other more sophisticated activation functions like sigmoid, hyperbolic tangent (</a:t>
            </a:r>
            <a:r>
              <a:rPr lang="en-US" dirty="0" err="1">
                <a:solidFill>
                  <a:schemeClr val="bg1"/>
                </a:solidFill>
              </a:rPr>
              <a:t>tanh</a:t>
            </a:r>
            <a:r>
              <a:rPr lang="en-US" dirty="0">
                <a:solidFill>
                  <a:schemeClr val="bg1"/>
                </a:solidFill>
              </a:rPr>
              <a:t>), rectifier (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) and more. </a:t>
            </a:r>
          </a:p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Output</a:t>
            </a:r>
            <a:r>
              <a:rPr lang="en-US" dirty="0">
                <a:solidFill>
                  <a:schemeClr val="bg1"/>
                </a:solidFill>
              </a:rPr>
              <a:t> is either triggered as 1, or not, as 0.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227" y="5727241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https://towardsdatascience.com/introducing-deep-learning-and-neural-networks-deep-learning-for-rookies-1-bd68f9cf5883</a:t>
            </a:r>
          </a:p>
        </p:txBody>
      </p:sp>
      <p:pic>
        <p:nvPicPr>
          <p:cNvPr id="2050" name="Picture 2" descr="https://miro.medium.com/max/875/1*-oWHnqj0hjipXyeaUy8k8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1" y="2223158"/>
            <a:ext cx="5623433" cy="346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2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60081-6917-49F0-8561-BDFD9B79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E5DFCE27-7FEE-44C3-8738-68672B0C5B7F}"/>
              </a:ext>
            </a:extLst>
          </p:cNvPr>
          <p:cNvSpPr txBox="1">
            <a:spLocks/>
          </p:cNvSpPr>
          <p:nvPr/>
        </p:nvSpPr>
        <p:spPr>
          <a:xfrm>
            <a:off x="809297" y="1387040"/>
            <a:ext cx="8965323" cy="21687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</a:rPr>
              <a:t>How does Perceptron mimic human neurons?</a:t>
            </a:r>
          </a:p>
        </p:txBody>
      </p:sp>
      <p:sp>
        <p:nvSpPr>
          <p:cNvPr id="6" name="Google Shape;93;p13">
            <a:extLst>
              <a:ext uri="{FF2B5EF4-FFF2-40B4-BE49-F238E27FC236}">
                <a16:creationId xmlns:a16="http://schemas.microsoft.com/office/drawing/2014/main" id="{537E9E84-2A16-4379-88E1-FFDABFF7E8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83564" y="577167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DEAC39-4AF2-4133-8936-B83645239FFF}"/>
              </a:ext>
            </a:extLst>
          </p:cNvPr>
          <p:cNvGrpSpPr/>
          <p:nvPr/>
        </p:nvGrpSpPr>
        <p:grpSpPr>
          <a:xfrm>
            <a:off x="3342890" y="2715671"/>
            <a:ext cx="5696374" cy="2867683"/>
            <a:chOff x="1219200" y="1296846"/>
            <a:chExt cx="5696374" cy="28676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F7485D-A088-4229-A380-7F79E69B8592}"/>
                </a:ext>
              </a:extLst>
            </p:cNvPr>
            <p:cNvSpPr/>
            <p:nvPr/>
          </p:nvSpPr>
          <p:spPr>
            <a:xfrm>
              <a:off x="3241964" y="1961864"/>
              <a:ext cx="1330036" cy="12385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Neuron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A3CC7-A3B1-4FA2-888D-74A010203F93}"/>
                </a:ext>
              </a:extLst>
            </p:cNvPr>
            <p:cNvSpPr/>
            <p:nvPr/>
          </p:nvSpPr>
          <p:spPr>
            <a:xfrm>
              <a:off x="1219200" y="1296846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X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B2E2FC-5029-493F-96FA-102F7B31D7E9}"/>
                </a:ext>
              </a:extLst>
            </p:cNvPr>
            <p:cNvSpPr/>
            <p:nvPr/>
          </p:nvSpPr>
          <p:spPr>
            <a:xfrm>
              <a:off x="1219200" y="2389909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X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FC9938-CB94-4FC6-9ADD-61DDE50CFE1A}"/>
                </a:ext>
              </a:extLst>
            </p:cNvPr>
            <p:cNvSpPr/>
            <p:nvPr/>
          </p:nvSpPr>
          <p:spPr>
            <a:xfrm>
              <a:off x="1219200" y="3499511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X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9C6DE1-E1A4-494E-B64B-68D019F05CB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1911928" y="1629355"/>
              <a:ext cx="1524815" cy="5138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B8C788D-60B1-4D44-BEBE-240374113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928" y="2625436"/>
              <a:ext cx="1330036" cy="774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8C9E96B-3B04-472B-923E-5011885883CF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1909119" y="3019015"/>
              <a:ext cx="1527624" cy="7446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2F60E-B490-4735-B895-63DDFD9C1ED2}"/>
                </a:ext>
              </a:extLst>
            </p:cNvPr>
            <p:cNvSpPr txBox="1"/>
            <p:nvPr/>
          </p:nvSpPr>
          <p:spPr>
            <a:xfrm>
              <a:off x="2239472" y="1532269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W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1423A-CFB5-493B-ABDF-0606E8EFD8CD}"/>
                </a:ext>
              </a:extLst>
            </p:cNvPr>
            <p:cNvSpPr txBox="1"/>
            <p:nvPr/>
          </p:nvSpPr>
          <p:spPr>
            <a:xfrm>
              <a:off x="2242281" y="233376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W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371A3-4C5C-45FA-BE0E-C27911CB2B0A}"/>
                </a:ext>
              </a:extLst>
            </p:cNvPr>
            <p:cNvSpPr txBox="1"/>
            <p:nvPr/>
          </p:nvSpPr>
          <p:spPr>
            <a:xfrm>
              <a:off x="2239472" y="312647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W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IN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56C5A0-537A-44D8-A149-F164E637FA37}"/>
                </a:ext>
              </a:extLst>
            </p:cNvPr>
            <p:cNvSpPr/>
            <p:nvPr/>
          </p:nvSpPr>
          <p:spPr>
            <a:xfrm>
              <a:off x="6222846" y="2286757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Y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FD67F9-A391-4901-AE79-D70FC1EA5B24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>
              <a:off x="4572000" y="2581129"/>
              <a:ext cx="1650846" cy="381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6E9A9A-0CBE-402C-8565-1ACB7E118F77}"/>
              </a:ext>
            </a:extLst>
          </p:cNvPr>
          <p:cNvSpPr txBox="1"/>
          <p:nvPr/>
        </p:nvSpPr>
        <p:spPr>
          <a:xfrm>
            <a:off x="1947698" y="3573969"/>
            <a:ext cx="1191491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X</a:t>
            </a:r>
            <a:r>
              <a:rPr lang="en-US" b="1" baseline="-25000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, X</a:t>
            </a:r>
            <a:r>
              <a:rPr lang="en-US" b="1" baseline="-25000" dirty="0">
                <a:solidFill>
                  <a:schemeClr val="bg1"/>
                </a:solidFill>
              </a:rPr>
              <a:t>2</a:t>
            </a:r>
            <a:r>
              <a:rPr lang="en-US" b="1" dirty="0">
                <a:solidFill>
                  <a:schemeClr val="bg1"/>
                </a:solidFill>
              </a:rPr>
              <a:t>, &amp; X</a:t>
            </a:r>
            <a:r>
              <a:rPr lang="en-US" b="1" baseline="-25000" dirty="0">
                <a:solidFill>
                  <a:schemeClr val="bg1"/>
                </a:solidFill>
              </a:rPr>
              <a:t>3</a:t>
            </a:r>
            <a:r>
              <a:rPr lang="en-US" b="1" dirty="0">
                <a:solidFill>
                  <a:schemeClr val="bg1"/>
                </a:solidFill>
              </a:rPr>
              <a:t> are numerical inputs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FC1D8-6DE0-4D48-B991-8127A9641855}"/>
              </a:ext>
            </a:extLst>
          </p:cNvPr>
          <p:cNvSpPr txBox="1"/>
          <p:nvPr/>
        </p:nvSpPr>
        <p:spPr>
          <a:xfrm>
            <a:off x="4474393" y="2007087"/>
            <a:ext cx="1191491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-US" b="1" baseline="-25000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, W</a:t>
            </a:r>
            <a:r>
              <a:rPr lang="en-US" b="1" baseline="-25000" dirty="0">
                <a:solidFill>
                  <a:schemeClr val="bg1"/>
                </a:solidFill>
              </a:rPr>
              <a:t>2</a:t>
            </a:r>
            <a:r>
              <a:rPr lang="en-US" b="1" dirty="0">
                <a:solidFill>
                  <a:schemeClr val="bg1"/>
                </a:solidFill>
              </a:rPr>
              <a:t>, &amp; W</a:t>
            </a:r>
            <a:r>
              <a:rPr lang="en-US" b="1" baseline="-25000" dirty="0">
                <a:solidFill>
                  <a:schemeClr val="bg1"/>
                </a:solidFill>
              </a:rPr>
              <a:t>3</a:t>
            </a:r>
            <a:r>
              <a:rPr lang="en-US" b="1" dirty="0">
                <a:solidFill>
                  <a:schemeClr val="bg1"/>
                </a:solidFill>
              </a:rPr>
              <a:t> are Weights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6861D-55E4-4C0E-9CEE-9CECA1314F2B}"/>
                  </a:ext>
                </a:extLst>
              </p:cNvPr>
              <p:cNvSpPr txBox="1"/>
              <p:nvPr/>
            </p:nvSpPr>
            <p:spPr>
              <a:xfrm>
                <a:off x="5365654" y="4808596"/>
                <a:ext cx="1191491" cy="87113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6861D-55E4-4C0E-9CEE-9CECA1314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54" y="4808596"/>
                <a:ext cx="1191491" cy="871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6E8C18-0CE6-4D0B-95D7-6D652E8C5C42}"/>
                  </a:ext>
                </a:extLst>
              </p:cNvPr>
              <p:cNvSpPr txBox="1"/>
              <p:nvPr/>
            </p:nvSpPr>
            <p:spPr>
              <a:xfrm>
                <a:off x="7720275" y="4480217"/>
                <a:ext cx="1888989" cy="1418786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𝒃𝒊𝒂𝒔</m:t>
                          </m:r>
                        </m:e>
                      </m:nary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6E8C18-0CE6-4D0B-95D7-6D652E8C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75" y="4480217"/>
                <a:ext cx="1888989" cy="1418786"/>
              </a:xfrm>
              <a:prstGeom prst="rect">
                <a:avLst/>
              </a:prstGeom>
              <a:blipFill>
                <a:blip r:embed="rId3"/>
                <a:stretch>
                  <a:fillRect l="-4487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C0ABB43E-38DF-4219-8C3F-0D715729A3BC}"/>
              </a:ext>
            </a:extLst>
          </p:cNvPr>
          <p:cNvSpPr/>
          <p:nvPr/>
        </p:nvSpPr>
        <p:spPr>
          <a:xfrm>
            <a:off x="8508989" y="2046040"/>
            <a:ext cx="692728" cy="665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baseline="-25000" dirty="0">
                <a:solidFill>
                  <a:schemeClr val="bg1"/>
                </a:solidFill>
              </a:rPr>
              <a:t>Bias</a:t>
            </a:r>
            <a:endParaRPr lang="en-IN" b="1" baseline="-250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A86EDF-8372-4128-8DB0-5EFF5BAB3FC7}"/>
              </a:ext>
            </a:extLst>
          </p:cNvPr>
          <p:cNvCxnSpPr>
            <a:cxnSpLocks/>
            <a:stCxn id="24" idx="4"/>
            <a:endCxn id="18" idx="0"/>
          </p:cNvCxnSpPr>
          <p:nvPr/>
        </p:nvCxnSpPr>
        <p:spPr>
          <a:xfrm flipH="1">
            <a:off x="8692900" y="2711058"/>
            <a:ext cx="162453" cy="9945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11FBEBD1-EC86-406A-A9DF-215FCCF28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890" y="1003257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What if we want the Perceptron’s output to be within a specific range i.e. 0 &amp; 1?</a:t>
            </a:r>
            <a:endParaRPr sz="28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AFD770-A575-43C9-ADA5-D9BEBA8F7C03}"/>
              </a:ext>
            </a:extLst>
          </p:cNvPr>
          <p:cNvGrpSpPr/>
          <p:nvPr/>
        </p:nvGrpSpPr>
        <p:grpSpPr>
          <a:xfrm>
            <a:off x="399626" y="1791085"/>
            <a:ext cx="5696374" cy="2867683"/>
            <a:chOff x="1219200" y="1296846"/>
            <a:chExt cx="5696374" cy="286768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28BFD2-921E-4D5A-84FC-214BF4A2D751}"/>
                </a:ext>
              </a:extLst>
            </p:cNvPr>
            <p:cNvSpPr/>
            <p:nvPr/>
          </p:nvSpPr>
          <p:spPr>
            <a:xfrm>
              <a:off x="3241964" y="2043540"/>
              <a:ext cx="1191491" cy="11568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Neuron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8225D1-D92C-4532-8C39-6FF44CF0F631}"/>
                </a:ext>
              </a:extLst>
            </p:cNvPr>
            <p:cNvSpPr/>
            <p:nvPr/>
          </p:nvSpPr>
          <p:spPr>
            <a:xfrm>
              <a:off x="1219200" y="1296846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60F1057-0C86-4E63-B5AE-57A5735E72D9}"/>
                </a:ext>
              </a:extLst>
            </p:cNvPr>
            <p:cNvSpPr/>
            <p:nvPr/>
          </p:nvSpPr>
          <p:spPr>
            <a:xfrm>
              <a:off x="1219200" y="2389909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0E23289-4A9A-4AA6-955A-BB1C385A8FD8}"/>
                </a:ext>
              </a:extLst>
            </p:cNvPr>
            <p:cNvSpPr/>
            <p:nvPr/>
          </p:nvSpPr>
          <p:spPr>
            <a:xfrm>
              <a:off x="1219200" y="3499511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F208A1-4672-47D4-A755-DE018633D39E}"/>
                </a:ext>
              </a:extLst>
            </p:cNvPr>
            <p:cNvCxnSpPr>
              <a:cxnSpLocks/>
              <a:stCxn id="28" idx="6"/>
              <a:endCxn id="27" idx="1"/>
            </p:cNvCxnSpPr>
            <p:nvPr/>
          </p:nvCxnSpPr>
          <p:spPr>
            <a:xfrm>
              <a:off x="1911928" y="1629355"/>
              <a:ext cx="1504526" cy="58360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F758D9A-1F10-40C0-B9C5-EE4BFBA2B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928" y="2625436"/>
              <a:ext cx="1330036" cy="774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5A5DF50-29A6-44D2-BDE2-E43332FD7448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1909119" y="3030977"/>
              <a:ext cx="1507335" cy="7327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C469F6-D7D1-4565-81A5-86CB0F68BA76}"/>
                </a:ext>
              </a:extLst>
            </p:cNvPr>
            <p:cNvSpPr txBox="1"/>
            <p:nvPr/>
          </p:nvSpPr>
          <p:spPr>
            <a:xfrm>
              <a:off x="2239472" y="1532269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B59004-7DD9-41A9-B2CC-069B665C30AD}"/>
                </a:ext>
              </a:extLst>
            </p:cNvPr>
            <p:cNvSpPr txBox="1"/>
            <p:nvPr/>
          </p:nvSpPr>
          <p:spPr>
            <a:xfrm>
              <a:off x="2242281" y="2333765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9000AE-F74C-494E-9965-A64A72657E3B}"/>
                </a:ext>
              </a:extLst>
            </p:cNvPr>
            <p:cNvSpPr txBox="1"/>
            <p:nvPr/>
          </p:nvSpPr>
          <p:spPr>
            <a:xfrm>
              <a:off x="2239472" y="3126475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endParaRPr lang="en-IN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6FFA08-9624-4E0B-98F3-1C3D9E882147}"/>
                </a:ext>
              </a:extLst>
            </p:cNvPr>
            <p:cNvSpPr/>
            <p:nvPr/>
          </p:nvSpPr>
          <p:spPr>
            <a:xfrm>
              <a:off x="6222846" y="2265977"/>
              <a:ext cx="692728" cy="66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FB6CFCF-EB4B-40EA-9CE5-73EA30B272B0}"/>
                </a:ext>
              </a:extLst>
            </p:cNvPr>
            <p:cNvCxnSpPr>
              <a:cxnSpLocks/>
              <a:stCxn id="27" idx="6"/>
              <a:endCxn id="37" idx="2"/>
            </p:cNvCxnSpPr>
            <p:nvPr/>
          </p:nvCxnSpPr>
          <p:spPr>
            <a:xfrm flipV="1">
              <a:off x="4433455" y="2598486"/>
              <a:ext cx="1789391" cy="234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85F1641-C54F-4530-9967-9F2110BCBF09}"/>
              </a:ext>
            </a:extLst>
          </p:cNvPr>
          <p:cNvSpPr/>
          <p:nvPr/>
        </p:nvSpPr>
        <p:spPr>
          <a:xfrm>
            <a:off x="4050720" y="2841858"/>
            <a:ext cx="547254" cy="5376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a()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C6A8A-2EF5-42F9-ABD2-62A2082068A6}"/>
              </a:ext>
            </a:extLst>
          </p:cNvPr>
          <p:cNvSpPr txBox="1"/>
          <p:nvPr/>
        </p:nvSpPr>
        <p:spPr>
          <a:xfrm>
            <a:off x="3752426" y="3558294"/>
            <a:ext cx="1191491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7454A7-35C4-426E-A622-08AE6DDABCC3}"/>
              </a:ext>
            </a:extLst>
          </p:cNvPr>
          <p:cNvSpPr txBox="1"/>
          <p:nvPr/>
        </p:nvSpPr>
        <p:spPr>
          <a:xfrm>
            <a:off x="1868891" y="4952274"/>
            <a:ext cx="7127964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An activation function is a function that converts the input given (the input, in this case, would be the weighted sum and the bias) into a certain output based on a set of rules.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B0B451-A0DD-4F7C-9DA4-EBF34AA09859}"/>
              </a:ext>
            </a:extLst>
          </p:cNvPr>
          <p:cNvSpPr txBox="1"/>
          <p:nvPr/>
        </p:nvSpPr>
        <p:spPr>
          <a:xfrm>
            <a:off x="6464071" y="2537779"/>
            <a:ext cx="5065568" cy="15542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Different kinds of activation functions:</a:t>
            </a:r>
          </a:p>
          <a:p>
            <a:r>
              <a:rPr lang="en-US" b="1" dirty="0">
                <a:solidFill>
                  <a:srgbClr val="FFC000"/>
                </a:solidFill>
              </a:rPr>
              <a:t>Hyperbolic Tangent: </a:t>
            </a:r>
            <a:r>
              <a:rPr lang="en-US" dirty="0">
                <a:solidFill>
                  <a:schemeClr val="bg1"/>
                </a:solidFill>
              </a:rPr>
              <a:t>used to output a number from -1 to 1.</a:t>
            </a:r>
          </a:p>
          <a:p>
            <a:r>
              <a:rPr lang="en-US" b="1" dirty="0">
                <a:solidFill>
                  <a:srgbClr val="FFC000"/>
                </a:solidFill>
              </a:rPr>
              <a:t>Logistic Function: </a:t>
            </a:r>
            <a:r>
              <a:rPr lang="en-US" dirty="0">
                <a:solidFill>
                  <a:schemeClr val="bg1"/>
                </a:solidFill>
              </a:rPr>
              <a:t>used to output a number from 0 to 1.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80EC71-229E-4448-A854-4D5BC78A8622}"/>
              </a:ext>
            </a:extLst>
          </p:cNvPr>
          <p:cNvCxnSpPr/>
          <p:nvPr/>
        </p:nvCxnSpPr>
        <p:spPr>
          <a:xfrm>
            <a:off x="4261221" y="2499757"/>
            <a:ext cx="0" cy="3282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5B3FE18-B2C5-42F6-8496-E9BF6C1A8B05}"/>
              </a:ext>
            </a:extLst>
          </p:cNvPr>
          <p:cNvSpPr txBox="1"/>
          <p:nvPr/>
        </p:nvSpPr>
        <p:spPr>
          <a:xfrm>
            <a:off x="4371107" y="2519832"/>
            <a:ext cx="600517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Bias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8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Dr.Sikha, Amrita Vishwa VidhyaPeetham</a:t>
            </a: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85504130-1715-40C4-A16C-3453404FFD53}"/>
              </a:ext>
            </a:extLst>
          </p:cNvPr>
          <p:cNvSpPr txBox="1">
            <a:spLocks/>
          </p:cNvSpPr>
          <p:nvPr/>
        </p:nvSpPr>
        <p:spPr>
          <a:xfrm>
            <a:off x="756347" y="4065243"/>
            <a:ext cx="92828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A perceptron without activation function can only perform linear transformation on the inputs and hence it is less powerful…!</a:t>
            </a:r>
          </a:p>
        </p:txBody>
      </p:sp>
    </p:spTree>
    <p:extLst>
      <p:ext uri="{BB962C8B-B14F-4D97-AF65-F5344CB8AC3E}">
        <p14:creationId xmlns:p14="http://schemas.microsoft.com/office/powerpoint/2010/main" val="350594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BCFA09-57C1-415E-9AAF-1C574CB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Perceptron: The Building Block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E5235-3730-47CD-A5CD-6B8CF50E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25247"/>
            <a:ext cx="7390738" cy="4023360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FFC000"/>
                </a:solidFill>
                <a:effectLst/>
                <a:latin typeface="charter"/>
              </a:rPr>
              <a:t>You need to decide whether to study DL or not</a:t>
            </a:r>
            <a:r>
              <a:rPr lang="en-US" sz="2400" b="0" i="0" dirty="0">
                <a:solidFill>
                  <a:srgbClr val="FFC000"/>
                </a:solidFill>
                <a:effectLst/>
                <a:latin typeface="charter"/>
              </a:rPr>
              <a:t>.</a:t>
            </a:r>
          </a:p>
          <a:p>
            <a:pPr marL="809625" indent="-357188" algn="l">
              <a:buFont typeface="+mj-lt"/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harter"/>
              </a:rPr>
              <a:t>If you will earn more money after mastering DL (Yes: 1, No: 0)</a:t>
            </a:r>
          </a:p>
          <a:p>
            <a:pPr marL="809625" indent="-357188" algn="l">
              <a:buFont typeface="+mj-lt"/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harter"/>
              </a:rPr>
              <a:t>Is the relevant mathematics and programming easy (Yes: 1, No: 0)</a:t>
            </a:r>
          </a:p>
          <a:p>
            <a:pPr marL="809625" indent="-357188" algn="l">
              <a:buFont typeface="+mj-lt"/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harter"/>
              </a:rPr>
              <a:t>You can work on DL immediately without the need for an expensive GPU (Yes: 1, No: 0)</a:t>
            </a:r>
          </a:p>
          <a:p>
            <a:r>
              <a:rPr lang="en-US" sz="2400" b="0" i="0" dirty="0">
                <a:solidFill>
                  <a:srgbClr val="FFC000"/>
                </a:solidFill>
                <a:effectLst/>
                <a:latin typeface="charter"/>
              </a:rPr>
              <a:t> </a:t>
            </a:r>
            <a:endParaRPr lang="en-IN" sz="2400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3D286-0014-4D2B-B595-0C8064C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Dr.Sikha, Amrita Vishwa VidhyaPeetham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3A960-A985-4106-83CC-6280E816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78" y="2094212"/>
            <a:ext cx="4651416" cy="34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236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E0A0FED95EC48A2FCD91A571F834C" ma:contentTypeVersion="0" ma:contentTypeDescription="Create a new document." ma:contentTypeScope="" ma:versionID="68c030eec465d38d7bef3a4e149e72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143CA6-EC2C-4F35-9A85-29D46D4E1C24}"/>
</file>

<file path=customXml/itemProps2.xml><?xml version="1.0" encoding="utf-8"?>
<ds:datastoreItem xmlns:ds="http://schemas.openxmlformats.org/officeDocument/2006/customXml" ds:itemID="{7590425D-167B-4862-9E8C-17FA91BB3A9B}"/>
</file>

<file path=customXml/itemProps3.xml><?xml version="1.0" encoding="utf-8"?>
<ds:datastoreItem xmlns:ds="http://schemas.openxmlformats.org/officeDocument/2006/customXml" ds:itemID="{30923C4E-4380-4713-A6F8-04F94ECEDB00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16198</TotalTime>
  <Words>987</Words>
  <Application>Microsoft Office PowerPoint</Application>
  <PresentationFormat>Widescreen</PresentationFormat>
  <Paragraphs>172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charter</vt:lpstr>
      <vt:lpstr>Wingdings</vt:lpstr>
      <vt:lpstr>Retrospect</vt:lpstr>
      <vt:lpstr>19CSE456- NEURAL NETWORKS &amp; DEEP LEARNING</vt:lpstr>
      <vt:lpstr>Topics For Today</vt:lpstr>
      <vt:lpstr>Neural Network</vt:lpstr>
      <vt:lpstr>Neural Network</vt:lpstr>
      <vt:lpstr>Perceptron: The Building Block</vt:lpstr>
      <vt:lpstr>PowerPoint Presentation</vt:lpstr>
      <vt:lpstr>What if we want the Perceptron’s output to be within a specific range i.e. 0 &amp; 1?</vt:lpstr>
      <vt:lpstr>PowerPoint Presentation</vt:lpstr>
      <vt:lpstr>Perceptron: The Building Block</vt:lpstr>
      <vt:lpstr>Single Perceptron Learning</vt:lpstr>
      <vt:lpstr>Single Perceptron Learning</vt:lpstr>
      <vt:lpstr>Single Perceptron Learning</vt:lpstr>
      <vt:lpstr>Single Perceptron Learning</vt:lpstr>
      <vt:lpstr>Single Perceptron Limitations</vt:lpstr>
      <vt:lpstr>Neural Network: Applications and Types</vt:lpstr>
      <vt:lpstr>Types of Neural Networks</vt:lpstr>
      <vt:lpstr>Types of Neural Networks</vt:lpstr>
      <vt:lpstr>Types of Neural Networks</vt:lpstr>
      <vt:lpstr>Types of Neural Networks</vt:lpstr>
      <vt:lpstr>Types of Neural Networks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Sikha O K</cp:lastModifiedBy>
  <cp:revision>374</cp:revision>
  <dcterms:created xsi:type="dcterms:W3CDTF">2021-06-06T16:18:59Z</dcterms:created>
  <dcterms:modified xsi:type="dcterms:W3CDTF">2022-01-04T03:19:57Z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0x010100B73E0A0FED95EC48A2FCD91A571F834C</vt:lpwstr>
  </property>
</Properties>
</file>